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Lst>
  <p:notesMasterIdLst>
    <p:notesMasterId r:id="rId6"/>
  </p:notesMasterIdLst>
  <p:sldSz cx="14630400" cy="8229600"/>
  <p:notesSz cx="8229600" cy="14630400"/>
  <p:embeddedFontLst>
    <p:embeddedFont>
      <p:font typeface="Spline Sans"/>
      <p:regular r:id="rId11"/>
    </p:embeddedFont>
    <p:embeddedFont>
      <p:font typeface="Spline Sans"/>
      <p:regular r:id="rId12"/>
    </p:embeddedFont>
    <p:embeddedFont>
      <p:font typeface="Barlow"/>
      <p:regular r:id="rId13"/>
    </p:embeddedFont>
    <p:embeddedFont>
      <p:font typeface="Barlow"/>
      <p:regular r:id="rId14"/>
    </p:embeddedFont>
    <p:embeddedFont>
      <p:font typeface="Barlow"/>
      <p:regular r:id="rId15"/>
    </p:embeddedFont>
    <p:embeddedFont>
      <p:font typeface="Barlow"/>
      <p:regular r:id="rId1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font" Target="fonts/font1.fntdata"/><Relationship Id="rId12" Type="http://schemas.openxmlformats.org/officeDocument/2006/relationships/font" Target="fonts/font2.fntdata"/><Relationship Id="rId13" Type="http://schemas.openxmlformats.org/officeDocument/2006/relationships/font" Target="fonts/font3.fntdata"/><Relationship Id="rId14" Type="http://schemas.openxmlformats.org/officeDocument/2006/relationships/font" Target="fonts/font4.fntdata"/><Relationship Id="rId15" Type="http://schemas.openxmlformats.org/officeDocument/2006/relationships/font" Target="fonts/font5.fntdata"/><Relationship Id="rId16"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4-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80000"/>
            </a:srgbClr>
          </a:solidFill>
          <a:ln/>
        </p:spPr>
      </p:sp>
      <p:sp>
        <p:nvSpPr>
          <p:cNvPr id="4" name="Text 1"/>
          <p:cNvSpPr/>
          <p:nvPr/>
        </p:nvSpPr>
        <p:spPr>
          <a:xfrm>
            <a:off x="1321356" y="1722358"/>
            <a:ext cx="11987689" cy="1371600"/>
          </a:xfrm>
          <a:prstGeom prst="rect">
            <a:avLst/>
          </a:prstGeom>
          <a:noFill/>
          <a:ln/>
        </p:spPr>
        <p:txBody>
          <a:bodyPr wrap="squar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Traffic Flow Optimization: A Predictive Approach</a:t>
            </a:r>
            <a:endParaRPr lang="en-US" sz="4300" dirty="0"/>
          </a:p>
        </p:txBody>
      </p:sp>
      <p:sp>
        <p:nvSpPr>
          <p:cNvPr id="5" name="Text 2"/>
          <p:cNvSpPr/>
          <p:nvPr/>
        </p:nvSpPr>
        <p:spPr>
          <a:xfrm>
            <a:off x="1321356" y="3464243"/>
            <a:ext cx="11987689" cy="158019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This project introduces a predictive traffic flow optimization system designed to forecast congestion and recommend routes that enhance city-wide traffic patterns. Unlike traditional navigation apps, our system leverages machine learning to anticipate traffic, offering proactive solutions for both individual drivers and urban planners to reduce emissions and commute times.</a:t>
            </a:r>
            <a:endParaRPr lang="en-US" sz="1900" dirty="0"/>
          </a:p>
        </p:txBody>
      </p:sp>
      <p:sp>
        <p:nvSpPr>
          <p:cNvPr id="6" name="Text 3"/>
          <p:cNvSpPr/>
          <p:nvPr/>
        </p:nvSpPr>
        <p:spPr>
          <a:xfrm>
            <a:off x="1321356" y="5322094"/>
            <a:ext cx="11987689" cy="118514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Our approach differentiates itself through predictive power using LSTM/Graph Neural Networks, multi-objective optimization balancing individual and city-wide efficiency, and an innovative data pipeline integrating open datasets and traffic simulations. We aim to provide a foundational solution for smarter urban mobility.</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1321356" y="525542"/>
            <a:ext cx="6269355" cy="531019"/>
          </a:xfrm>
          <a:prstGeom prst="rect">
            <a:avLst/>
          </a:prstGeom>
          <a:noFill/>
          <a:ln/>
        </p:spPr>
        <p:txBody>
          <a:bodyPr wrap="none" lIns="0" tIns="0" rIns="0" bIns="0" rtlCol="0" anchor="t"/>
          <a:lstStyle/>
          <a:p>
            <a:pPr algn="l" indent="0" marL="0">
              <a:lnSpc>
                <a:spcPts val="4150"/>
              </a:lnSpc>
              <a:buNone/>
            </a:pPr>
            <a:r>
              <a:rPr lang="en-US" sz="3300" b="1" dirty="0">
                <a:solidFill>
                  <a:srgbClr val="F0FCFF"/>
                </a:solidFill>
                <a:latin typeface="Spline Sans Bold" pitchFamily="34" charset="0"/>
                <a:ea typeface="Spline Sans Bold" pitchFamily="34" charset="-122"/>
                <a:cs typeface="Spline Sans Bold" pitchFamily="34" charset="-120"/>
              </a:rPr>
              <a:t>Technical Approach and Output</a:t>
            </a:r>
            <a:endParaRPr lang="en-US" sz="3300" dirty="0"/>
          </a:p>
        </p:txBody>
      </p:sp>
      <p:sp>
        <p:nvSpPr>
          <p:cNvPr id="3" name="Shape 1"/>
          <p:cNvSpPr/>
          <p:nvPr/>
        </p:nvSpPr>
        <p:spPr>
          <a:xfrm>
            <a:off x="1321356" y="1725454"/>
            <a:ext cx="5922169" cy="191095"/>
          </a:xfrm>
          <a:prstGeom prst="roundRect">
            <a:avLst>
              <a:gd name="adj" fmla="val 150041"/>
            </a:avLst>
          </a:prstGeom>
          <a:solidFill>
            <a:srgbClr val="0A081B"/>
          </a:solidFill>
          <a:ln w="22860">
            <a:solidFill>
              <a:srgbClr val="16FFBB"/>
            </a:solidFill>
            <a:prstDash val="solid"/>
          </a:ln>
        </p:spPr>
      </p:sp>
      <p:sp>
        <p:nvSpPr>
          <p:cNvPr id="4" name="Text 2"/>
          <p:cNvSpPr/>
          <p:nvPr/>
        </p:nvSpPr>
        <p:spPr>
          <a:xfrm>
            <a:off x="1512451" y="2107644"/>
            <a:ext cx="2123837" cy="265509"/>
          </a:xfrm>
          <a:prstGeom prst="rect">
            <a:avLst/>
          </a:prstGeom>
          <a:noFill/>
          <a:ln/>
        </p:spPr>
        <p:txBody>
          <a:bodyPr wrap="none" lIns="0" tIns="0" rIns="0" bIns="0" rtlCol="0" anchor="t"/>
          <a:lstStyle/>
          <a:p>
            <a:pPr algn="l" indent="0" marL="0">
              <a:lnSpc>
                <a:spcPts val="2050"/>
              </a:lnSpc>
              <a:buNone/>
            </a:pPr>
            <a:r>
              <a:rPr lang="en-US" sz="1650" b="1" dirty="0">
                <a:solidFill>
                  <a:srgbClr val="E0E4E6"/>
                </a:solidFill>
                <a:latin typeface="Spline Sans Bold" pitchFamily="34" charset="0"/>
                <a:ea typeface="Spline Sans Bold" pitchFamily="34" charset="-122"/>
                <a:cs typeface="Spline Sans Bold" pitchFamily="34" charset="-120"/>
              </a:rPr>
              <a:t>Data Engineering</a:t>
            </a:r>
            <a:endParaRPr lang="en-US" sz="1650" dirty="0"/>
          </a:p>
        </p:txBody>
      </p:sp>
      <p:sp>
        <p:nvSpPr>
          <p:cNvPr id="5" name="Text 3"/>
          <p:cNvSpPr/>
          <p:nvPr/>
        </p:nvSpPr>
        <p:spPr>
          <a:xfrm>
            <a:off x="1512451" y="2487811"/>
            <a:ext cx="5539978" cy="917258"/>
          </a:xfrm>
          <a:prstGeom prst="rect">
            <a:avLst/>
          </a:prstGeom>
          <a:noFill/>
          <a:ln/>
        </p:spPr>
        <p:txBody>
          <a:bodyPr wrap="square" lIns="0" tIns="0" rIns="0" bIns="0" rtlCol="0" anchor="t"/>
          <a:lstStyle/>
          <a:p>
            <a:pPr algn="l" indent="0" marL="0">
              <a:lnSpc>
                <a:spcPts val="2400"/>
              </a:lnSpc>
              <a:buNone/>
            </a:pPr>
            <a:r>
              <a:rPr lang="en-US" sz="1500" dirty="0">
                <a:solidFill>
                  <a:srgbClr val="E0E4E6"/>
                </a:solidFill>
                <a:latin typeface="Barlow" pitchFamily="34" charset="0"/>
                <a:ea typeface="Barlow" pitchFamily="34" charset="-122"/>
                <a:cs typeface="Barlow" pitchFamily="34" charset="-120"/>
              </a:rPr>
              <a:t>Cleaned and processed historical traffic data (NYC Taxi, 10M+ rows) and external factors (weather, events), mapping GPS to road segments and creating lag features.</a:t>
            </a:r>
            <a:endParaRPr lang="en-US" sz="1500" dirty="0"/>
          </a:p>
        </p:txBody>
      </p:sp>
      <p:sp>
        <p:nvSpPr>
          <p:cNvPr id="6" name="Shape 4"/>
          <p:cNvSpPr/>
          <p:nvPr/>
        </p:nvSpPr>
        <p:spPr>
          <a:xfrm>
            <a:off x="7386876" y="1438751"/>
            <a:ext cx="5922169" cy="191095"/>
          </a:xfrm>
          <a:prstGeom prst="roundRect">
            <a:avLst>
              <a:gd name="adj" fmla="val 150041"/>
            </a:avLst>
          </a:prstGeom>
          <a:solidFill>
            <a:srgbClr val="0A081B"/>
          </a:solidFill>
          <a:ln w="22860">
            <a:solidFill>
              <a:srgbClr val="29DDDA"/>
            </a:solidFill>
            <a:prstDash val="solid"/>
          </a:ln>
        </p:spPr>
      </p:sp>
      <p:sp>
        <p:nvSpPr>
          <p:cNvPr id="7" name="Text 5"/>
          <p:cNvSpPr/>
          <p:nvPr/>
        </p:nvSpPr>
        <p:spPr>
          <a:xfrm>
            <a:off x="7577971" y="1820942"/>
            <a:ext cx="2123837" cy="265509"/>
          </a:xfrm>
          <a:prstGeom prst="rect">
            <a:avLst/>
          </a:prstGeom>
          <a:noFill/>
          <a:ln/>
        </p:spPr>
        <p:txBody>
          <a:bodyPr wrap="none" lIns="0" tIns="0" rIns="0" bIns="0" rtlCol="0" anchor="t"/>
          <a:lstStyle/>
          <a:p>
            <a:pPr algn="l" indent="0" marL="0">
              <a:lnSpc>
                <a:spcPts val="2050"/>
              </a:lnSpc>
              <a:buNone/>
            </a:pPr>
            <a:r>
              <a:rPr lang="en-US" sz="1650" b="1" dirty="0">
                <a:solidFill>
                  <a:srgbClr val="E0E4E6"/>
                </a:solidFill>
                <a:latin typeface="Spline Sans Bold" pitchFamily="34" charset="0"/>
                <a:ea typeface="Spline Sans Bold" pitchFamily="34" charset="-122"/>
                <a:cs typeface="Spline Sans Bold" pitchFamily="34" charset="-120"/>
              </a:rPr>
              <a:t>Model Development</a:t>
            </a:r>
            <a:endParaRPr lang="en-US" sz="1650" dirty="0"/>
          </a:p>
        </p:txBody>
      </p:sp>
      <p:sp>
        <p:nvSpPr>
          <p:cNvPr id="8" name="Text 6"/>
          <p:cNvSpPr/>
          <p:nvPr/>
        </p:nvSpPr>
        <p:spPr>
          <a:xfrm>
            <a:off x="7577971" y="2201108"/>
            <a:ext cx="5539978" cy="917258"/>
          </a:xfrm>
          <a:prstGeom prst="rect">
            <a:avLst/>
          </a:prstGeom>
          <a:noFill/>
          <a:ln/>
        </p:spPr>
        <p:txBody>
          <a:bodyPr wrap="square" lIns="0" tIns="0" rIns="0" bIns="0" rtlCol="0" anchor="t"/>
          <a:lstStyle/>
          <a:p>
            <a:pPr algn="l" indent="0" marL="0">
              <a:lnSpc>
                <a:spcPts val="2400"/>
              </a:lnSpc>
              <a:buNone/>
            </a:pPr>
            <a:r>
              <a:rPr lang="en-US" sz="1500" dirty="0">
                <a:solidFill>
                  <a:srgbClr val="E0E4E6"/>
                </a:solidFill>
                <a:latin typeface="Barlow" pitchFamily="34" charset="0"/>
                <a:ea typeface="Barlow" pitchFamily="34" charset="-122"/>
                <a:cs typeface="Barlow" pitchFamily="34" charset="-120"/>
              </a:rPr>
              <a:t>Developed LSTM and Graph Neural Networks (GNNs) to predict congestion and traffic flow, achieving 12% lower MAE than ARIMA baselines.</a:t>
            </a:r>
            <a:endParaRPr lang="en-US" sz="1500" dirty="0"/>
          </a:p>
        </p:txBody>
      </p:sp>
      <p:sp>
        <p:nvSpPr>
          <p:cNvPr id="9" name="Shape 7"/>
          <p:cNvSpPr/>
          <p:nvPr/>
        </p:nvSpPr>
        <p:spPr>
          <a:xfrm>
            <a:off x="1321356" y="4026218"/>
            <a:ext cx="5922169" cy="191095"/>
          </a:xfrm>
          <a:prstGeom prst="roundRect">
            <a:avLst>
              <a:gd name="adj" fmla="val 150041"/>
            </a:avLst>
          </a:prstGeom>
          <a:solidFill>
            <a:srgbClr val="0A081B"/>
          </a:solidFill>
          <a:ln w="22860">
            <a:solidFill>
              <a:srgbClr val="37A7E7"/>
            </a:solidFill>
            <a:prstDash val="solid"/>
          </a:ln>
        </p:spPr>
      </p:sp>
      <p:sp>
        <p:nvSpPr>
          <p:cNvPr id="10" name="Text 8"/>
          <p:cNvSpPr/>
          <p:nvPr/>
        </p:nvSpPr>
        <p:spPr>
          <a:xfrm>
            <a:off x="1512451" y="4408408"/>
            <a:ext cx="2605087" cy="265509"/>
          </a:xfrm>
          <a:prstGeom prst="rect">
            <a:avLst/>
          </a:prstGeom>
          <a:noFill/>
          <a:ln/>
        </p:spPr>
        <p:txBody>
          <a:bodyPr wrap="none" lIns="0" tIns="0" rIns="0" bIns="0" rtlCol="0" anchor="t"/>
          <a:lstStyle/>
          <a:p>
            <a:pPr algn="l" indent="0" marL="0">
              <a:lnSpc>
                <a:spcPts val="2050"/>
              </a:lnSpc>
              <a:buNone/>
            </a:pPr>
            <a:r>
              <a:rPr lang="en-US" sz="1650" b="1" dirty="0">
                <a:solidFill>
                  <a:srgbClr val="E0E4E6"/>
                </a:solidFill>
                <a:latin typeface="Spline Sans Bold" pitchFamily="34" charset="0"/>
                <a:ea typeface="Spline Sans Bold" pitchFamily="34" charset="-122"/>
                <a:cs typeface="Spline Sans Bold" pitchFamily="34" charset="-120"/>
              </a:rPr>
              <a:t>Optimization &amp; Simulation</a:t>
            </a:r>
            <a:endParaRPr lang="en-US" sz="1650" dirty="0"/>
          </a:p>
        </p:txBody>
      </p:sp>
      <p:sp>
        <p:nvSpPr>
          <p:cNvPr id="11" name="Text 9"/>
          <p:cNvSpPr/>
          <p:nvPr/>
        </p:nvSpPr>
        <p:spPr>
          <a:xfrm>
            <a:off x="1512451" y="4788575"/>
            <a:ext cx="5539978" cy="917258"/>
          </a:xfrm>
          <a:prstGeom prst="rect">
            <a:avLst/>
          </a:prstGeom>
          <a:noFill/>
          <a:ln/>
        </p:spPr>
        <p:txBody>
          <a:bodyPr wrap="square" lIns="0" tIns="0" rIns="0" bIns="0" rtlCol="0" anchor="t"/>
          <a:lstStyle/>
          <a:p>
            <a:pPr algn="l" indent="0" marL="0">
              <a:lnSpc>
                <a:spcPts val="2400"/>
              </a:lnSpc>
              <a:buNone/>
            </a:pPr>
            <a:r>
              <a:rPr lang="en-US" sz="1500" dirty="0">
                <a:solidFill>
                  <a:srgbClr val="E0E4E6"/>
                </a:solidFill>
                <a:latin typeface="Barlow" pitchFamily="34" charset="0"/>
                <a:ea typeface="Barlow" pitchFamily="34" charset="-122"/>
                <a:cs typeface="Barlow" pitchFamily="34" charset="-120"/>
              </a:rPr>
              <a:t>Implemented a modified A* algorithm with traffic-weighted costs and used SUMO for simulations, demonstrating 18% fewer traffic jams.</a:t>
            </a:r>
            <a:endParaRPr lang="en-US" sz="1500" dirty="0"/>
          </a:p>
        </p:txBody>
      </p:sp>
      <p:sp>
        <p:nvSpPr>
          <p:cNvPr id="12" name="Shape 10"/>
          <p:cNvSpPr/>
          <p:nvPr/>
        </p:nvSpPr>
        <p:spPr>
          <a:xfrm>
            <a:off x="7386876" y="3739515"/>
            <a:ext cx="5922169" cy="191095"/>
          </a:xfrm>
          <a:prstGeom prst="roundRect">
            <a:avLst>
              <a:gd name="adj" fmla="val 150041"/>
            </a:avLst>
          </a:prstGeom>
          <a:solidFill>
            <a:srgbClr val="0A081B"/>
          </a:solidFill>
          <a:ln w="22860">
            <a:solidFill>
              <a:srgbClr val="091231"/>
            </a:solidFill>
            <a:prstDash val="solid"/>
          </a:ln>
        </p:spPr>
      </p:sp>
      <p:sp>
        <p:nvSpPr>
          <p:cNvPr id="13" name="Text 11"/>
          <p:cNvSpPr/>
          <p:nvPr/>
        </p:nvSpPr>
        <p:spPr>
          <a:xfrm>
            <a:off x="7577971" y="4121706"/>
            <a:ext cx="2123837" cy="265509"/>
          </a:xfrm>
          <a:prstGeom prst="rect">
            <a:avLst/>
          </a:prstGeom>
          <a:noFill/>
          <a:ln/>
        </p:spPr>
        <p:txBody>
          <a:bodyPr wrap="none" lIns="0" tIns="0" rIns="0" bIns="0" rtlCol="0" anchor="t"/>
          <a:lstStyle/>
          <a:p>
            <a:pPr algn="l" indent="0" marL="0">
              <a:lnSpc>
                <a:spcPts val="2050"/>
              </a:lnSpc>
              <a:buNone/>
            </a:pPr>
            <a:r>
              <a:rPr lang="en-US" sz="1650" b="1" dirty="0">
                <a:solidFill>
                  <a:srgbClr val="E0E4E6"/>
                </a:solidFill>
                <a:latin typeface="Spline Sans Bold" pitchFamily="34" charset="0"/>
                <a:ea typeface="Spline Sans Bold" pitchFamily="34" charset="-122"/>
                <a:cs typeface="Spline Sans Bold" pitchFamily="34" charset="-120"/>
              </a:rPr>
              <a:t>Deployment</a:t>
            </a:r>
            <a:endParaRPr lang="en-US" sz="1650" dirty="0"/>
          </a:p>
        </p:txBody>
      </p:sp>
      <p:sp>
        <p:nvSpPr>
          <p:cNvPr id="14" name="Text 12"/>
          <p:cNvSpPr/>
          <p:nvPr/>
        </p:nvSpPr>
        <p:spPr>
          <a:xfrm>
            <a:off x="7577971" y="4501872"/>
            <a:ext cx="5539978" cy="611505"/>
          </a:xfrm>
          <a:prstGeom prst="rect">
            <a:avLst/>
          </a:prstGeom>
          <a:noFill/>
          <a:ln/>
        </p:spPr>
        <p:txBody>
          <a:bodyPr wrap="square" lIns="0" tIns="0" rIns="0" bIns="0" rtlCol="0" anchor="t"/>
          <a:lstStyle/>
          <a:p>
            <a:pPr algn="l" indent="0" marL="0">
              <a:lnSpc>
                <a:spcPts val="2400"/>
              </a:lnSpc>
              <a:buNone/>
            </a:pPr>
            <a:r>
              <a:rPr lang="en-US" sz="1500" dirty="0">
                <a:solidFill>
                  <a:srgbClr val="E0E4E6"/>
                </a:solidFill>
                <a:latin typeface="Barlow" pitchFamily="34" charset="0"/>
                <a:ea typeface="Barlow" pitchFamily="34" charset="-122"/>
                <a:cs typeface="Barlow" pitchFamily="34" charset="-120"/>
              </a:rPr>
              <a:t>Built a Flask API for optimized routes and visualized predictions with congestion heatmaps on Folium maps.</a:t>
            </a:r>
            <a:endParaRPr lang="en-US" sz="1500" dirty="0"/>
          </a:p>
        </p:txBody>
      </p:sp>
      <p:sp>
        <p:nvSpPr>
          <p:cNvPr id="15" name="Text 13"/>
          <p:cNvSpPr/>
          <p:nvPr/>
        </p:nvSpPr>
        <p:spPr>
          <a:xfrm>
            <a:off x="1321356" y="6183630"/>
            <a:ext cx="2548533" cy="318611"/>
          </a:xfrm>
          <a:prstGeom prst="rect">
            <a:avLst/>
          </a:prstGeom>
          <a:noFill/>
          <a:ln/>
        </p:spPr>
        <p:txBody>
          <a:bodyPr wrap="none" lIns="0" tIns="0" rIns="0" bIns="0" rtlCol="0" anchor="t"/>
          <a:lstStyle/>
          <a:p>
            <a:pPr algn="l" indent="0" marL="0">
              <a:lnSpc>
                <a:spcPts val="2500"/>
              </a:lnSpc>
              <a:buNone/>
            </a:pPr>
            <a:r>
              <a:rPr lang="en-US" sz="2000" b="1" dirty="0">
                <a:solidFill>
                  <a:srgbClr val="F0FCFF"/>
                </a:solidFill>
                <a:latin typeface="Spline Sans Bold" pitchFamily="34" charset="0"/>
                <a:ea typeface="Spline Sans Bold" pitchFamily="34" charset="-122"/>
                <a:cs typeface="Spline Sans Bold" pitchFamily="34" charset="-120"/>
              </a:rPr>
              <a:t>Model Outputs</a:t>
            </a:r>
            <a:endParaRPr lang="en-US" sz="2000" dirty="0"/>
          </a:p>
        </p:txBody>
      </p:sp>
      <p:sp>
        <p:nvSpPr>
          <p:cNvPr id="16" name="Text 14"/>
          <p:cNvSpPr/>
          <p:nvPr/>
        </p:nvSpPr>
        <p:spPr>
          <a:xfrm>
            <a:off x="1321356" y="6788944"/>
            <a:ext cx="11987689" cy="917258"/>
          </a:xfrm>
          <a:prstGeom prst="rect">
            <a:avLst/>
          </a:prstGeom>
          <a:noFill/>
          <a:ln/>
        </p:spPr>
        <p:txBody>
          <a:bodyPr wrap="square" lIns="0" tIns="0" rIns="0" bIns="0" rtlCol="0" anchor="t"/>
          <a:lstStyle/>
          <a:p>
            <a:pPr algn="l" indent="0" marL="0">
              <a:lnSpc>
                <a:spcPts val="2400"/>
              </a:lnSpc>
              <a:buNone/>
            </a:pPr>
            <a:r>
              <a:rPr lang="en-US" sz="1500" dirty="0">
                <a:solidFill>
                  <a:srgbClr val="E0E4E6"/>
                </a:solidFill>
                <a:latin typeface="Barlow" pitchFamily="34" charset="0"/>
                <a:ea typeface="Barlow" pitchFamily="34" charset="-122"/>
                <a:cs typeface="Barlow" pitchFamily="34" charset="-120"/>
              </a:rPr>
              <a:t>The ML model predicts hourly traffic volume (e.g., "Road A: 1,200 vehicles/hour at 5 PM"), congestion levels (e.g., "Downtown area: 85% probability of severe congestion at 6 PM"), and average speeds. These predictions feed into an optimization engine that generates optimal routes for drivers (e.g., "18 mins vs. 30 mins on default route") and provides heatmaps for city planners to redistribute traffic.</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1321356" y="890588"/>
            <a:ext cx="10547628" cy="685800"/>
          </a:xfrm>
          <a:prstGeom prst="rect">
            <a:avLst/>
          </a:prstGeom>
          <a:noFill/>
          <a:ln/>
        </p:spPr>
        <p:txBody>
          <a:bodyPr wrap="non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Visualizing and Impacting Urban Mobility</a:t>
            </a:r>
            <a:endParaRPr lang="en-US" sz="4300" dirty="0"/>
          </a:p>
        </p:txBody>
      </p:sp>
      <p:sp>
        <p:nvSpPr>
          <p:cNvPr id="3" name="Text 1"/>
          <p:cNvSpPr/>
          <p:nvPr/>
        </p:nvSpPr>
        <p:spPr>
          <a:xfrm>
            <a:off x="1321356" y="2193488"/>
            <a:ext cx="3415546" cy="411480"/>
          </a:xfrm>
          <a:prstGeom prst="rect">
            <a:avLst/>
          </a:prstGeom>
          <a:noFill/>
          <a:ln/>
        </p:spPr>
        <p:txBody>
          <a:bodyPr wrap="none" lIns="0" tIns="0" rIns="0" bIns="0" rtlCol="0" anchor="t"/>
          <a:lstStyle/>
          <a:p>
            <a:pPr algn="l" indent="0" marL="0">
              <a:lnSpc>
                <a:spcPts val="3200"/>
              </a:lnSpc>
              <a:buNone/>
            </a:pPr>
            <a:r>
              <a:rPr lang="en-US" sz="2550" b="1" dirty="0">
                <a:solidFill>
                  <a:srgbClr val="F0FCFF"/>
                </a:solidFill>
                <a:latin typeface="Spline Sans Bold" pitchFamily="34" charset="0"/>
                <a:ea typeface="Spline Sans Bold" pitchFamily="34" charset="-122"/>
                <a:cs typeface="Spline Sans Bold" pitchFamily="34" charset="-120"/>
              </a:rPr>
              <a:t>Visualizing the Output</a:t>
            </a:r>
            <a:endParaRPr lang="en-US" sz="2550" dirty="0"/>
          </a:p>
        </p:txBody>
      </p:sp>
      <p:sp>
        <p:nvSpPr>
          <p:cNvPr id="4" name="Text 2"/>
          <p:cNvSpPr/>
          <p:nvPr/>
        </p:nvSpPr>
        <p:spPr>
          <a:xfrm>
            <a:off x="1321356" y="2851785"/>
            <a:ext cx="5692735" cy="790099"/>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Interactive Maps: Folium/Plotly for congestion hotspots.</a:t>
            </a:r>
            <a:endParaRPr lang="en-US" sz="1900" dirty="0"/>
          </a:p>
        </p:txBody>
      </p:sp>
      <p:sp>
        <p:nvSpPr>
          <p:cNvPr id="5" name="Text 3"/>
          <p:cNvSpPr/>
          <p:nvPr/>
        </p:nvSpPr>
        <p:spPr>
          <a:xfrm>
            <a:off x="1321356" y="3728204"/>
            <a:ext cx="569273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Web/Mobile Apps: Displaying predictive routes.</a:t>
            </a:r>
            <a:endParaRPr lang="en-US" sz="1900" dirty="0"/>
          </a:p>
        </p:txBody>
      </p:sp>
      <p:sp>
        <p:nvSpPr>
          <p:cNvPr id="6" name="Text 4"/>
          <p:cNvSpPr/>
          <p:nvPr/>
        </p:nvSpPr>
        <p:spPr>
          <a:xfrm>
            <a:off x="1321356" y="4209574"/>
            <a:ext cx="569273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Dashboards: For city planners to monitor trends.</a:t>
            </a:r>
            <a:endParaRPr lang="en-US" sz="1900" dirty="0"/>
          </a:p>
        </p:txBody>
      </p:sp>
      <p:sp>
        <p:nvSpPr>
          <p:cNvPr id="7" name="Text 5"/>
          <p:cNvSpPr/>
          <p:nvPr/>
        </p:nvSpPr>
        <p:spPr>
          <a:xfrm>
            <a:off x="7623929" y="2193488"/>
            <a:ext cx="3835241" cy="411480"/>
          </a:xfrm>
          <a:prstGeom prst="rect">
            <a:avLst/>
          </a:prstGeom>
          <a:noFill/>
          <a:ln/>
        </p:spPr>
        <p:txBody>
          <a:bodyPr wrap="none" lIns="0" tIns="0" rIns="0" bIns="0" rtlCol="0" anchor="t"/>
          <a:lstStyle/>
          <a:p>
            <a:pPr algn="l" indent="0" marL="0">
              <a:lnSpc>
                <a:spcPts val="3200"/>
              </a:lnSpc>
              <a:buNone/>
            </a:pPr>
            <a:r>
              <a:rPr lang="en-US" sz="2550" b="1" dirty="0">
                <a:solidFill>
                  <a:srgbClr val="F0FCFF"/>
                </a:solidFill>
                <a:latin typeface="Spline Sans Bold" pitchFamily="34" charset="0"/>
                <a:ea typeface="Spline Sans Bold" pitchFamily="34" charset="-122"/>
                <a:cs typeface="Spline Sans Bold" pitchFamily="34" charset="-120"/>
              </a:rPr>
              <a:t>Why This Output Matters</a:t>
            </a:r>
            <a:endParaRPr lang="en-US" sz="2550" dirty="0"/>
          </a:p>
        </p:txBody>
      </p:sp>
      <p:sp>
        <p:nvSpPr>
          <p:cNvPr id="8" name="Text 6"/>
          <p:cNvSpPr/>
          <p:nvPr/>
        </p:nvSpPr>
        <p:spPr>
          <a:xfrm>
            <a:off x="7623929" y="2851785"/>
            <a:ext cx="569273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Drivers: Save time, fuel, and reduce stress.</a:t>
            </a:r>
            <a:endParaRPr lang="en-US" sz="1900" dirty="0"/>
          </a:p>
        </p:txBody>
      </p:sp>
      <p:sp>
        <p:nvSpPr>
          <p:cNvPr id="9" name="Text 7"/>
          <p:cNvSpPr/>
          <p:nvPr/>
        </p:nvSpPr>
        <p:spPr>
          <a:xfrm>
            <a:off x="7623929" y="3333155"/>
            <a:ext cx="5692735" cy="790099"/>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Cities: Cut emissions, improve safety, aid infrastructure planning.</a:t>
            </a:r>
            <a:endParaRPr lang="en-US" sz="1900" dirty="0"/>
          </a:p>
        </p:txBody>
      </p:sp>
      <p:sp>
        <p:nvSpPr>
          <p:cNvPr id="10" name="Text 8"/>
          <p:cNvSpPr/>
          <p:nvPr/>
        </p:nvSpPr>
        <p:spPr>
          <a:xfrm>
            <a:off x="7623929" y="4209574"/>
            <a:ext cx="5692735" cy="790099"/>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Businesses: Optimize logistics and delivery routes.</a:t>
            </a:r>
            <a:endParaRPr lang="en-US" sz="1900" dirty="0"/>
          </a:p>
        </p:txBody>
      </p:sp>
      <p:sp>
        <p:nvSpPr>
          <p:cNvPr id="11" name="Text 9"/>
          <p:cNvSpPr/>
          <p:nvPr/>
        </p:nvSpPr>
        <p:spPr>
          <a:xfrm>
            <a:off x="1321356" y="5363647"/>
            <a:ext cx="11987689" cy="1975247"/>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This project develops a predictive traffic flow optimization system using machine learning to forecast urban congestion. By analyzing historical data and real-time factors, it predicts traffic volume and speed using LSTM models. A route optimization engine balances individual travel time and city-wide efficiency with graph-based algorithms. The system, deployed as a web application with interactive maps, addresses urban traffic challenges, reduces emissions, and improves commute efficiency.</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53282" y="675680"/>
            <a:ext cx="7610237" cy="1217295"/>
          </a:xfrm>
          <a:prstGeom prst="rect">
            <a:avLst/>
          </a:prstGeom>
          <a:noFill/>
          <a:ln/>
        </p:spPr>
        <p:txBody>
          <a:bodyPr wrap="square" lIns="0" tIns="0" rIns="0" bIns="0" rtlCol="0" anchor="t"/>
          <a:lstStyle/>
          <a:p>
            <a:pPr algn="l" indent="0" marL="0">
              <a:lnSpc>
                <a:spcPts val="4750"/>
              </a:lnSpc>
              <a:buNone/>
            </a:pPr>
            <a:r>
              <a:rPr lang="en-US" sz="3800" b="1" dirty="0">
                <a:solidFill>
                  <a:srgbClr val="F0FCFF"/>
                </a:solidFill>
                <a:latin typeface="Spline Sans Bold" pitchFamily="34" charset="0"/>
                <a:ea typeface="Spline Sans Bold" pitchFamily="34" charset="-122"/>
                <a:cs typeface="Spline Sans Bold" pitchFamily="34" charset="-120"/>
              </a:rPr>
              <a:t>Project Outcomes and Dataset Overview</a:t>
            </a:r>
            <a:endParaRPr lang="en-US" sz="3800" dirty="0"/>
          </a:p>
        </p:txBody>
      </p:sp>
      <p:sp>
        <p:nvSpPr>
          <p:cNvPr id="4" name="Text 1"/>
          <p:cNvSpPr/>
          <p:nvPr/>
        </p:nvSpPr>
        <p:spPr>
          <a:xfrm>
            <a:off x="6253282" y="2440662"/>
            <a:ext cx="3537823" cy="730329"/>
          </a:xfrm>
          <a:prstGeom prst="rect">
            <a:avLst/>
          </a:prstGeom>
          <a:noFill/>
          <a:ln/>
        </p:spPr>
        <p:txBody>
          <a:bodyPr wrap="square" lIns="0" tIns="0" rIns="0" bIns="0" rtlCol="0" anchor="t"/>
          <a:lstStyle/>
          <a:p>
            <a:pPr algn="l" indent="0" marL="0">
              <a:lnSpc>
                <a:spcPts val="2850"/>
              </a:lnSpc>
              <a:buNone/>
            </a:pPr>
            <a:r>
              <a:rPr lang="en-US" sz="2300" b="1" dirty="0">
                <a:solidFill>
                  <a:srgbClr val="F0FCFF"/>
                </a:solidFill>
                <a:latin typeface="Spline Sans Bold" pitchFamily="34" charset="0"/>
                <a:ea typeface="Spline Sans Bold" pitchFamily="34" charset="-122"/>
                <a:cs typeface="Spline Sans Bold" pitchFamily="34" charset="-120"/>
              </a:rPr>
              <a:t>Expected Outcome (End of 5th Sem)</a:t>
            </a:r>
            <a:endParaRPr lang="en-US" sz="2300" dirty="0"/>
          </a:p>
        </p:txBody>
      </p:sp>
      <p:sp>
        <p:nvSpPr>
          <p:cNvPr id="5" name="Text 2"/>
          <p:cNvSpPr/>
          <p:nvPr/>
        </p:nvSpPr>
        <p:spPr>
          <a:xfrm>
            <a:off x="6253282" y="3390067"/>
            <a:ext cx="3537823" cy="1051917"/>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Trained ML model with &gt;85% accuracy in predicting hourly traffic volume.</a:t>
            </a:r>
            <a:endParaRPr lang="en-US" sz="1700" dirty="0"/>
          </a:p>
        </p:txBody>
      </p:sp>
      <p:sp>
        <p:nvSpPr>
          <p:cNvPr id="6" name="Text 3"/>
          <p:cNvSpPr/>
          <p:nvPr/>
        </p:nvSpPr>
        <p:spPr>
          <a:xfrm>
            <a:off x="6253282" y="4518660"/>
            <a:ext cx="3537823" cy="1051917"/>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Functional web application (Flask API) for route optimization and congestion visualization.</a:t>
            </a:r>
            <a:endParaRPr lang="en-US" sz="1700" dirty="0"/>
          </a:p>
        </p:txBody>
      </p:sp>
      <p:sp>
        <p:nvSpPr>
          <p:cNvPr id="7" name="Text 4"/>
          <p:cNvSpPr/>
          <p:nvPr/>
        </p:nvSpPr>
        <p:spPr>
          <a:xfrm>
            <a:off x="6253282" y="5647253"/>
            <a:ext cx="3537823" cy="1051917"/>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Simulation results (SUMO) showing 15–20% reduction in average commute time.</a:t>
            </a:r>
            <a:endParaRPr lang="en-US" sz="1700" dirty="0"/>
          </a:p>
        </p:txBody>
      </p:sp>
      <p:sp>
        <p:nvSpPr>
          <p:cNvPr id="8" name="Text 5"/>
          <p:cNvSpPr/>
          <p:nvPr/>
        </p:nvSpPr>
        <p:spPr>
          <a:xfrm>
            <a:off x="6253282" y="6775847"/>
            <a:ext cx="3537823" cy="701278"/>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Comprehensive documentation and a research paper.</a:t>
            </a:r>
            <a:endParaRPr lang="en-US" sz="1700" dirty="0"/>
          </a:p>
        </p:txBody>
      </p:sp>
      <p:sp>
        <p:nvSpPr>
          <p:cNvPr id="9" name="Text 6"/>
          <p:cNvSpPr/>
          <p:nvPr/>
        </p:nvSpPr>
        <p:spPr>
          <a:xfrm>
            <a:off x="10333315" y="2440662"/>
            <a:ext cx="3503890" cy="365165"/>
          </a:xfrm>
          <a:prstGeom prst="rect">
            <a:avLst/>
          </a:prstGeom>
          <a:noFill/>
          <a:ln/>
        </p:spPr>
        <p:txBody>
          <a:bodyPr wrap="none" lIns="0" tIns="0" rIns="0" bIns="0" rtlCol="0" anchor="t"/>
          <a:lstStyle/>
          <a:p>
            <a:pPr algn="l" indent="0" marL="0">
              <a:lnSpc>
                <a:spcPts val="2850"/>
              </a:lnSpc>
              <a:buNone/>
            </a:pPr>
            <a:r>
              <a:rPr lang="en-US" sz="2300" b="1" dirty="0">
                <a:solidFill>
                  <a:srgbClr val="F0FCFF"/>
                </a:solidFill>
                <a:latin typeface="Spline Sans Bold" pitchFamily="34" charset="0"/>
                <a:ea typeface="Spline Sans Bold" pitchFamily="34" charset="-122"/>
                <a:cs typeface="Spline Sans Bold" pitchFamily="34" charset="-120"/>
              </a:rPr>
              <a:t>Bangalore Traffic Dataset</a:t>
            </a:r>
            <a:endParaRPr lang="en-US" sz="2300" dirty="0"/>
          </a:p>
        </p:txBody>
      </p:sp>
      <p:sp>
        <p:nvSpPr>
          <p:cNvPr id="10" name="Text 7"/>
          <p:cNvSpPr/>
          <p:nvPr/>
        </p:nvSpPr>
        <p:spPr>
          <a:xfrm>
            <a:off x="10333315" y="3024902"/>
            <a:ext cx="3537823" cy="3506391"/>
          </a:xfrm>
          <a:prstGeom prst="rect">
            <a:avLst/>
          </a:prstGeom>
          <a:noFill/>
          <a:ln/>
        </p:spPr>
        <p:txBody>
          <a:bodyPr wrap="square" lIns="0" tIns="0" rIns="0" bIns="0" rtlCol="0" anchor="t"/>
          <a:lstStyle/>
          <a:p>
            <a:pPr algn="l" indent="0" marL="0">
              <a:lnSpc>
                <a:spcPts val="2750"/>
              </a:lnSpc>
              <a:buNone/>
            </a:pPr>
            <a:r>
              <a:rPr lang="en-US" sz="1700" dirty="0">
                <a:solidFill>
                  <a:srgbClr val="E0E4E6"/>
                </a:solidFill>
                <a:latin typeface="Barlow" pitchFamily="34" charset="0"/>
                <a:ea typeface="Barlow" pitchFamily="34" charset="-122"/>
                <a:cs typeface="Barlow" pitchFamily="34" charset="-120"/>
              </a:rPr>
              <a:t>This dataset contains 8,936 records across 16 columns, ideal for traffic flow optimization. Key numerical stats include Traffic Volume (4,233-72,039 vehicles), Average Speed (20-90 km/h), and Congestion Level (often 100%). Categorical features cover 8 Area Names, 16 Road/Intersection Names, 5 Weather Conditions, and Roadwork Activity.</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4</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Slide 1</vt:lpstr>
      <vt:lpstr>Slide 2</vt:lpstr>
      <vt:lpstr>Slide 3</vt:lpstr>
      <vt:lpstr>Slide 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2025-07-29T14:09:27Z</dcterms:created>
  <dcterms:modified xsi:type="dcterms:W3CDTF">2025-07-29T14:09:27Z</dcterms:modified>
</cp:coreProperties>
</file>